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21"/>
  </p:handoutMasterIdLst>
  <p:sldIdLst>
    <p:sldId id="256" r:id="rId3"/>
    <p:sldId id="257" r:id="rId4"/>
    <p:sldId id="258" r:id="rId5"/>
    <p:sldId id="260" r:id="rId6"/>
    <p:sldId id="367" r:id="rId7"/>
    <p:sldId id="368" r:id="rId8"/>
    <p:sldId id="369" r:id="rId9"/>
    <p:sldId id="371" r:id="rId10"/>
    <p:sldId id="372" r:id="rId11"/>
    <p:sldId id="355" r:id="rId12"/>
    <p:sldId id="356" r:id="rId13"/>
    <p:sldId id="360" r:id="rId14"/>
    <p:sldId id="357" r:id="rId15"/>
    <p:sldId id="358" r:id="rId17"/>
    <p:sldId id="361" r:id="rId18"/>
    <p:sldId id="362" r:id="rId19"/>
    <p:sldId id="26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55B"/>
    <a:srgbClr val="1AC3C7"/>
    <a:srgbClr val="FE8E40"/>
    <a:srgbClr val="FDC2A1"/>
    <a:srgbClr val="30B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-3175"/>
            <a:ext cx="3090545" cy="6864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075" y="-3175"/>
            <a:ext cx="3834130" cy="6864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tags" Target="../tags/tag1.xml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.png"/><Relationship Id="rId11" Type="http://schemas.openxmlformats.org/officeDocument/2006/relationships/oleObject" Target="../embeddings/oleObject7.bin"/><Relationship Id="rId10" Type="http://schemas.openxmlformats.org/officeDocument/2006/relationships/oleObject" Target="../embeddings/oleObject6.bin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3675" y="3076091"/>
            <a:ext cx="78246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AC3C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OPTICS</a:t>
            </a:r>
            <a:endParaRPr lang="en-US" altLang="zh-CN" sz="4000" dirty="0">
              <a:solidFill>
                <a:srgbClr val="1AC3C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75360" y="430530"/>
            <a:ext cx="552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核心距离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45" y="839470"/>
            <a:ext cx="8471535" cy="3218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18995" y="4358640"/>
            <a:ext cx="39909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如图所示，</a:t>
            </a:r>
            <a:r>
              <a:rPr lang="en-US" altLang="zh-CN"/>
              <a:t>A</a:t>
            </a:r>
            <a:r>
              <a:rPr lang="zh-CN" altLang="en-US"/>
              <a:t>为核心点，</a:t>
            </a:r>
            <a:r>
              <a:rPr lang="en-US" altLang="zh-CN"/>
              <a:t>B</a:t>
            </a:r>
            <a:r>
              <a:rPr lang="zh-CN" altLang="en-US"/>
              <a:t>是距离他第</a:t>
            </a:r>
            <a:r>
              <a:rPr lang="en-US" altLang="zh-CN"/>
              <a:t>4</a:t>
            </a:r>
            <a:r>
              <a:rPr lang="zh-CN" altLang="en-US"/>
              <a:t>近的点（第</a:t>
            </a:r>
            <a:r>
              <a:rPr lang="en-US" altLang="zh-CN"/>
              <a:t>1</a:t>
            </a:r>
            <a:r>
              <a:rPr lang="zh-CN" altLang="en-US"/>
              <a:t>近的是</a:t>
            </a:r>
            <a:r>
              <a:rPr lang="en-US" altLang="zh-CN"/>
              <a:t>A</a:t>
            </a:r>
            <a:r>
              <a:rPr lang="zh-CN" altLang="en-US"/>
              <a:t>自己），所以</a:t>
            </a:r>
            <a:r>
              <a:rPr lang="en-US" altLang="zh-CN"/>
              <a:t>A</a:t>
            </a:r>
            <a:r>
              <a:rPr lang="zh-CN" altLang="en-US"/>
              <a:t>点的核心距离为</a:t>
            </a:r>
            <a:r>
              <a:rPr lang="en-US" altLang="zh-CN"/>
              <a:t>2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核心距离是保证</a:t>
            </a:r>
            <a:r>
              <a:rPr lang="en-US" altLang="zh-CN"/>
              <a:t>A</a:t>
            </a:r>
            <a:r>
              <a:rPr lang="zh-CN" altLang="en-US"/>
              <a:t>是核心点的距离。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885" y="3645535"/>
            <a:ext cx="4363085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75360" y="430530"/>
            <a:ext cx="552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可达距离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45" y="839470"/>
            <a:ext cx="7907020" cy="3411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790" y="3980180"/>
            <a:ext cx="3907790" cy="28778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87575" y="4541520"/>
                <a:ext cx="4312285" cy="139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如图所示，</a:t>
                </a:r>
                <a:r>
                  <a:rPr lang="en-US" altLang="zh-CN"/>
                  <a:t>A</a:t>
                </a:r>
                <a:r>
                  <a:rPr lang="zh-CN" altLang="en-US"/>
                  <a:t>为核心点，</a:t>
                </a:r>
                <a:r>
                  <a:rPr lang="en-US" altLang="zh-CN"/>
                  <a:t>C</a:t>
                </a:r>
                <a:r>
                  <a:rPr lang="zh-CN" altLang="en-US"/>
                  <a:t>与</a:t>
                </a:r>
                <a:r>
                  <a:rPr lang="en-US" altLang="zh-CN"/>
                  <a:t>A</a:t>
                </a:r>
                <a:r>
                  <a:rPr lang="zh-CN" altLang="en-US"/>
                  <a:t>的距离为</a:t>
                </a:r>
                <a:r>
                  <a:rPr lang="en-US" altLang="zh-CN"/>
                  <a:t>1</a:t>
                </a:r>
                <a:r>
                  <a:rPr lang="zh-CN" altLang="en-US"/>
                  <a:t>，但</a:t>
                </a:r>
                <a:r>
                  <a:rPr lang="en-US" altLang="zh-CN"/>
                  <a:t>A</a:t>
                </a:r>
                <a:r>
                  <a:rPr lang="zh-CN" altLang="en-US"/>
                  <a:t>的核心</a:t>
                </a:r>
                <a:r>
                  <a:rPr lang="zh-CN" altLang="en-US" sz="1600"/>
                  <a:t>距离为</a:t>
                </a:r>
                <a:r>
                  <a:rPr lang="en-US" altLang="zh-CN" sz="1600"/>
                  <a:t>2</a:t>
                </a:r>
                <a:r>
                  <a:rPr lang="zh-CN" altLang="en-US" sz="1600"/>
                  <a:t>。所以</a:t>
                </a:r>
                <a:r>
                  <a:rPr lang="en-US" altLang="zh-CN" sz="1600"/>
                  <a:t>C</a:t>
                </a:r>
                <a:r>
                  <a:rPr lang="zh-CN" altLang="en-US" sz="1600"/>
                  <a:t>关于</a:t>
                </a:r>
                <a:r>
                  <a:rPr lang="en-US" altLang="zh-CN" sz="1600"/>
                  <a:t>A</a:t>
                </a:r>
                <a:r>
                  <a:rPr lang="zh-CN" altLang="en-US" sz="1600"/>
                  <a:t>的可达距离为</a:t>
                </a:r>
                <a:r>
                  <a:rPr lang="en-US" altLang="zh-CN" sz="1600"/>
                  <a:t>2</a:t>
                </a:r>
                <a:r>
                  <a:rPr lang="zh-CN" altLang="en-US" sz="1600"/>
                  <a:t>。</a:t>
                </a:r>
                <a:endParaRPr lang="zh-CN" altLang="en-US" sz="1600"/>
              </a:p>
              <a:p>
                <a:r>
                  <a:rPr lang="en-US" altLang="zh-CN" sz="1600"/>
                  <a:t>E</a:t>
                </a:r>
                <a:r>
                  <a:rPr lang="zh-CN" altLang="en-US" sz="1600"/>
                  <a:t>与</a:t>
                </a:r>
                <a:r>
                  <a:rPr lang="en-US" altLang="zh-CN" sz="1600"/>
                  <a:t>A</a:t>
                </a:r>
                <a:r>
                  <a:rPr lang="zh-CN" altLang="en-US" sz="1600"/>
                  <a:t>的距离为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，大于</a:t>
                </a:r>
                <a:r>
                  <a:rPr lang="en-US" altLang="zh-CN" sz="1600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的核心距离，所以</a:t>
                </a:r>
                <a:r>
                  <a:rPr lang="en-US" altLang="zh-CN" sz="1600">
                    <a:latin typeface="Cambria Math" panose="02040503050406030204" charset="0"/>
                    <a:cs typeface="Cambria Math" panose="02040503050406030204" charset="0"/>
                  </a:rPr>
                  <a:t>E</a:t>
                </a:r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关于</a:t>
                </a:r>
                <a:r>
                  <a:rPr lang="en-US" altLang="zh-CN" sz="1600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的可达距离为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16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575" y="4541520"/>
                <a:ext cx="4312285" cy="1395095"/>
              </a:xfrm>
              <a:prstGeom prst="rect">
                <a:avLst/>
              </a:prstGeom>
              <a:blipFill rotWithShape="1">
                <a:blip r:embed="rId3"/>
                <a:stretch>
                  <a:fillRect r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214764" y="2327314"/>
            <a:ext cx="4061211" cy="1628954"/>
            <a:chOff x="4524807" y="2426435"/>
            <a:chExt cx="4061211" cy="1628954"/>
          </a:xfrm>
        </p:grpSpPr>
        <p:sp>
          <p:nvSpPr>
            <p:cNvPr id="36" name="TextBox 2"/>
            <p:cNvSpPr txBox="1"/>
            <p:nvPr/>
          </p:nvSpPr>
          <p:spPr>
            <a:xfrm>
              <a:off x="6371138" y="2887621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算法实现</a:t>
              </a:r>
              <a:endParaRPr lang="zh-CN" altLang="en-US" sz="40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TextBox 3"/>
            <p:cNvSpPr txBox="1"/>
            <p:nvPr/>
          </p:nvSpPr>
          <p:spPr>
            <a:xfrm>
              <a:off x="4524807" y="2426435"/>
              <a:ext cx="1694258" cy="162895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88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8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80" y="637540"/>
            <a:ext cx="6826885" cy="5292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" y="278130"/>
            <a:ext cx="6085205" cy="6301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5" y="649605"/>
            <a:ext cx="5035550" cy="2357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14285" y="247650"/>
            <a:ext cx="167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insertlist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05" y="3472180"/>
            <a:ext cx="4094480" cy="3331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4285" y="3103880"/>
            <a:ext cx="167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生成聚类结果</a:t>
            </a:r>
            <a:endParaRPr 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451494" y="2296834"/>
            <a:ext cx="5288666" cy="1628954"/>
            <a:chOff x="4524807" y="2426435"/>
            <a:chExt cx="5288666" cy="1628954"/>
          </a:xfrm>
        </p:grpSpPr>
        <p:sp>
          <p:nvSpPr>
            <p:cNvPr id="36" name="TextBox 2"/>
            <p:cNvSpPr txBox="1"/>
            <p:nvPr/>
          </p:nvSpPr>
          <p:spPr>
            <a:xfrm>
              <a:off x="6371138" y="2887621"/>
              <a:ext cx="344233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OPTICS</a:t>
              </a:r>
              <a:r>
                <a:rPr lang="zh-CN" altLang="en-US" sz="4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的特性</a:t>
              </a:r>
              <a:endParaRPr lang="zh-CN" altLang="en-US" sz="40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TextBox 3"/>
            <p:cNvSpPr txBox="1"/>
            <p:nvPr/>
          </p:nvSpPr>
          <p:spPr>
            <a:xfrm>
              <a:off x="4524807" y="2426435"/>
              <a:ext cx="1694258" cy="162895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88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8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32510" y="806450"/>
            <a:ext cx="1000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1）可以对任意形状的稠密数据集进行聚类，相对而言，K-Means之类的聚类算法一般只适用于凸数据集。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2）可以在聚类过程中发现噪声点，对数据集中的噪声点不敏感。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3）与K-Means算法不同，不会受到初始值的影响。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4）不需要输入划分聚类的个数。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5)  算法聚类效果依赖于距离公式的选取,实际应用中常用欧氏距离,对于高维数据，存在“维数灾难”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53770" y="4342130"/>
            <a:ext cx="10368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OPTICS 并不显式地产生数据集类簇，而是产生一个根据参数ε邻域、MinPts 计算一个簇排序。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之后可以根据该排序，在线性时间内，根据给定的</a:t>
            </a:r>
            <a:r>
              <a:rPr lang="zh-CN" altLang="en-US">
                <a:sym typeface="+mn-ea"/>
              </a:rPr>
              <a:t>ε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ε</a:t>
            </a:r>
            <a:r>
              <a:rPr lang="en-US" altLang="zh-CN">
                <a:sym typeface="+mn-ea"/>
              </a:rPr>
              <a:t>’&lt;</a:t>
            </a:r>
            <a:r>
              <a:rPr lang="zh-CN" altLang="en-US">
                <a:sym typeface="+mn-ea"/>
              </a:rPr>
              <a:t>ε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，求得</a:t>
            </a:r>
            <a:r>
              <a:rPr lang="zh-CN" altLang="en-US">
                <a:sym typeface="+mn-ea"/>
              </a:rPr>
              <a:t>ε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下的</a:t>
            </a:r>
            <a:r>
              <a:rPr lang="zh-CN" altLang="en-US">
                <a:sym typeface="+mn-ea"/>
              </a:rPr>
              <a:t>聚类结果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8360" y="43815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特点</a:t>
            </a:r>
            <a:endParaRPr lang="zh-CN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3672" y="2794534"/>
            <a:ext cx="5904656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 smtClean="0">
                <a:ln w="6350">
                  <a:noFill/>
                </a:ln>
                <a:solidFill>
                  <a:srgbClr val="FC95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感谢观看</a:t>
            </a:r>
            <a:endParaRPr lang="zh-CN" altLang="en-US" sz="3200" dirty="0">
              <a:ln w="6350">
                <a:noFill/>
              </a:ln>
              <a:solidFill>
                <a:srgbClr val="FC95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3672" y="3442606"/>
            <a:ext cx="5904656" cy="275590"/>
          </a:xfrm>
          <a:prstGeom prst="rect">
            <a:avLst/>
          </a:prstGeom>
          <a:ln w="6350">
            <a:solidFill>
              <a:srgbClr val="1AC3C7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 smtClean="0">
                <a:solidFill>
                  <a:srgbClr val="1AC3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 for watching my PowerPoint</a:t>
            </a:r>
            <a:endParaRPr lang="en-US" altLang="zh-CN" sz="1200" dirty="0" smtClean="0">
              <a:solidFill>
                <a:srgbClr val="1AC3C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341724" y="1796087"/>
            <a:ext cx="3509010" cy="3266556"/>
            <a:chOff x="4191838" y="1687745"/>
            <a:chExt cx="3509010" cy="3266556"/>
          </a:xfrm>
        </p:grpSpPr>
        <p:sp>
          <p:nvSpPr>
            <p:cNvPr id="5" name="TextBox 9"/>
            <p:cNvSpPr txBox="1"/>
            <p:nvPr/>
          </p:nvSpPr>
          <p:spPr>
            <a:xfrm>
              <a:off x="4230310" y="168774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rgbClr val="1AC3C7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000">
                <a:solidFill>
                  <a:srgbClr val="1AC3C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Box 11"/>
            <p:cNvSpPr txBox="1"/>
            <p:nvPr/>
          </p:nvSpPr>
          <p:spPr>
            <a:xfrm>
              <a:off x="4926200" y="1790615"/>
              <a:ext cx="1302385" cy="502285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3500" b="1" dirty="0">
                  <a:solidFill>
                    <a:srgbClr val="1AC3C7"/>
                  </a:solidFill>
                </a:rPr>
                <a:t>函数</a:t>
              </a:r>
              <a:endParaRPr lang="zh-CN" altLang="en-US" sz="3500" b="1" dirty="0">
                <a:solidFill>
                  <a:srgbClr val="1AC3C7"/>
                </a:solidFill>
              </a:endParaRPr>
            </a:p>
          </p:txBody>
        </p:sp>
        <p:sp>
          <p:nvSpPr>
            <p:cNvPr id="8" name="TextBox 14"/>
            <p:cNvSpPr txBox="1"/>
            <p:nvPr/>
          </p:nvSpPr>
          <p:spPr>
            <a:xfrm>
              <a:off x="4199052" y="2540635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rgbClr val="FE8E40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000" dirty="0">
                <a:solidFill>
                  <a:srgbClr val="FE8E4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Box 16"/>
            <p:cNvSpPr txBox="1"/>
            <p:nvPr/>
          </p:nvSpPr>
          <p:spPr>
            <a:xfrm>
              <a:off x="4926200" y="2573570"/>
              <a:ext cx="1337945" cy="64389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3500" b="1" dirty="0">
                  <a:solidFill>
                    <a:srgbClr val="FE8E40"/>
                  </a:solidFill>
                </a:rPr>
                <a:t>递归</a:t>
              </a:r>
              <a:endParaRPr lang="zh-CN" altLang="en-US" sz="3500" b="1" dirty="0">
                <a:solidFill>
                  <a:srgbClr val="FE8E40"/>
                </a:solidFill>
              </a:endParaRPr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4191838" y="3393525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rgbClr val="1AC3C7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000">
                <a:solidFill>
                  <a:srgbClr val="1AC3C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TextBox 21"/>
            <p:cNvSpPr txBox="1"/>
            <p:nvPr/>
          </p:nvSpPr>
          <p:spPr>
            <a:xfrm>
              <a:off x="4903673" y="3451775"/>
              <a:ext cx="1949450" cy="59309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3500" b="1">
                  <a:solidFill>
                    <a:srgbClr val="1AC3C7"/>
                  </a:solidFill>
                </a:rPr>
                <a:t>堆栈</a:t>
              </a:r>
              <a:endParaRPr lang="zh-CN" altLang="en-US" sz="3500" b="1">
                <a:solidFill>
                  <a:srgbClr val="1AC3C7"/>
                </a:solidFill>
              </a:endParaRPr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4199853" y="4246415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rgbClr val="FE8E40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>
                <a:solidFill>
                  <a:srgbClr val="FE8E4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4881448" y="4272830"/>
              <a:ext cx="2819400" cy="60325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3500" b="1">
                  <a:solidFill>
                    <a:srgbClr val="FE8E40"/>
                  </a:solidFill>
                </a:rPr>
                <a:t>时间复杂度</a:t>
              </a:r>
              <a:endParaRPr lang="zh-CN" altLang="en-US" sz="3500" b="1">
                <a:solidFill>
                  <a:srgbClr val="FE8E40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371306" y="93496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1AC3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1AC3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214764" y="2327314"/>
            <a:ext cx="4061211" cy="1628954"/>
            <a:chOff x="4524807" y="2426435"/>
            <a:chExt cx="4061211" cy="1628954"/>
          </a:xfrm>
        </p:grpSpPr>
        <p:sp>
          <p:nvSpPr>
            <p:cNvPr id="36" name="TextBox 2"/>
            <p:cNvSpPr txBox="1"/>
            <p:nvPr/>
          </p:nvSpPr>
          <p:spPr>
            <a:xfrm>
              <a:off x="6371138" y="2887621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基本概念</a:t>
              </a:r>
              <a:endParaRPr lang="zh-CN" altLang="en-US" sz="40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TextBox 3"/>
            <p:cNvSpPr txBox="1"/>
            <p:nvPr/>
          </p:nvSpPr>
          <p:spPr>
            <a:xfrm>
              <a:off x="4524807" y="2426435"/>
              <a:ext cx="1694258" cy="162895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88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8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58645" y="359410"/>
            <a:ext cx="8170545" cy="1476375"/>
            <a:chOff x="3167" y="590"/>
            <a:chExt cx="12867" cy="2325"/>
          </a:xfrm>
        </p:grpSpPr>
        <p:sp>
          <p:nvSpPr>
            <p:cNvPr id="16" name="文本框 15"/>
            <p:cNvSpPr txBox="1"/>
            <p:nvPr/>
          </p:nvSpPr>
          <p:spPr>
            <a:xfrm>
              <a:off x="3167" y="590"/>
              <a:ext cx="12867" cy="2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>
                  <a:sym typeface="+mn-ea"/>
                </a:rPr>
                <a:t>  </a:t>
              </a:r>
              <a:r>
                <a:rPr lang="zh-CN" altLang="en-US" b="1">
                  <a:sym typeface="+mn-ea"/>
                </a:rPr>
                <a:t>-邻域</a:t>
              </a:r>
              <a:endParaRPr lang="zh-CN" altLang="en-US" b="1">
                <a:sym typeface="+mn-ea"/>
              </a:endParaRPr>
            </a:p>
            <a:p>
              <a:r>
                <a:rPr lang="zh-CN" altLang="en-US"/>
                <a:t>对于点p的</a:t>
              </a:r>
              <a:r>
                <a:rPr lang="en-US" altLang="zh-CN"/>
                <a:t>  </a:t>
              </a:r>
              <a:r>
                <a:rPr lang="zh-CN" altLang="en-US"/>
                <a:t>-邻域，定义为</a:t>
              </a:r>
              <a:r>
                <a:rPr lang="en-US" altLang="zh-CN"/>
                <a:t>          </a:t>
              </a:r>
              <a:r>
                <a:rPr lang="zh-CN" altLang="en-US"/>
                <a:t>，其中</a:t>
              </a:r>
              <a:r>
                <a:rPr lang="en-US" altLang="zh-CN"/>
                <a:t>                                             </a:t>
              </a:r>
              <a:r>
                <a:rPr lang="zh-CN" altLang="en-US"/>
                <a:t>。</a:t>
              </a:r>
              <a:endParaRPr lang="zh-CN" altLang="en-US"/>
            </a:p>
            <a:p>
              <a:r>
                <a:rPr lang="en-US" altLang="zh-CN"/>
                <a:t>              </a:t>
              </a:r>
              <a:r>
                <a:rPr lang="zh-CN" altLang="en-US"/>
                <a:t>则定义为再p点的</a:t>
              </a:r>
              <a:r>
                <a:rPr lang="en-US" altLang="zh-CN"/>
                <a:t>   </a:t>
              </a:r>
              <a:r>
                <a:rPr lang="zh-CN" altLang="en-US"/>
                <a:t>-邻域内点的个数（包含p点）</a:t>
              </a:r>
              <a:endParaRPr lang="zh-CN" altLang="en-US"/>
            </a:p>
            <a:p>
              <a:r>
                <a:rPr lang="zh-CN" altLang="en-US"/>
                <a:t>dist()函数为计算两个点之间的距离的方法，可以为欧氏距离或者余弦距离</a:t>
              </a:r>
              <a:endParaRPr lang="zh-CN" altLang="en-US"/>
            </a:p>
            <a:p>
              <a:endParaRPr lang="zh-CN" altLang="en-US"/>
            </a:p>
          </p:txBody>
        </p:sp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21" y="1087"/>
            <a:ext cx="298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" imgW="101600" imgH="127000" progId="Equation.DSMT4">
                    <p:embed/>
                  </p:oleObj>
                </mc:Choice>
                <mc:Fallback>
                  <p:oleObj name="" r:id="rId1" imgW="101600" imgH="127000" progId="Equation.DSMT4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921" y="1087"/>
                          <a:ext cx="298" cy="3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对象 -2147482622"/>
            <p:cNvGraphicFramePr>
              <a:graphicFrameLocks noChangeAspect="1"/>
            </p:cNvGraphicFramePr>
            <p:nvPr/>
          </p:nvGraphicFramePr>
          <p:xfrm>
            <a:off x="7436" y="1043"/>
            <a:ext cx="1103" cy="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3" imgW="508000" imgH="241300" progId="Equation.DSMT4">
                    <p:embed/>
                  </p:oleObj>
                </mc:Choice>
                <mc:Fallback>
                  <p:oleObj name="" r:id="rId3" imgW="508000" imgH="241300" progId="Equation.DSMT4">
                    <p:embed/>
                    <p:pic>
                      <p:nvPicPr>
                        <p:cNvPr id="0" name="图片 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436" y="1043"/>
                          <a:ext cx="1103" cy="5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-2147482621"/>
            <p:cNvGraphicFramePr>
              <a:graphicFrameLocks noChangeAspect="1"/>
            </p:cNvGraphicFramePr>
            <p:nvPr/>
          </p:nvGraphicFramePr>
          <p:xfrm>
            <a:off x="9515" y="1014"/>
            <a:ext cx="4463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" r:id="rId5" imgW="2133600" imgH="254000" progId="Equation.DSMT4">
                    <p:embed/>
                  </p:oleObj>
                </mc:Choice>
                <mc:Fallback>
                  <p:oleObj name="" r:id="rId5" imgW="2133600" imgH="254000" progId="Equation.DSMT4">
                    <p:embed/>
                    <p:pic>
                      <p:nvPicPr>
                        <p:cNvPr id="0" name="图片 2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15" y="1014"/>
                          <a:ext cx="4463" cy="5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-2147482620"/>
            <p:cNvGraphicFramePr>
              <a:graphicFrameLocks noChangeAspect="1"/>
            </p:cNvGraphicFramePr>
            <p:nvPr/>
          </p:nvGraphicFramePr>
          <p:xfrm>
            <a:off x="3363" y="1451"/>
            <a:ext cx="1393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7" imgW="609600" imgH="241300" progId="Equation.DSMT4">
                    <p:embed/>
                  </p:oleObj>
                </mc:Choice>
                <mc:Fallback>
                  <p:oleObj name="" r:id="rId7" imgW="609600" imgH="241300" progId="Equation.DSMT4">
                    <p:embed/>
                    <p:pic>
                      <p:nvPicPr>
                        <p:cNvPr id="0" name="图片 2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63" y="1451"/>
                          <a:ext cx="1393" cy="5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60" y="1523"/>
            <a:ext cx="298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9" imgW="101600" imgH="127000" progId="Equation.DSMT4">
                    <p:embed/>
                  </p:oleObj>
                </mc:Choice>
                <mc:Fallback>
                  <p:oleObj name="" r:id="rId9" imgW="101600" imgH="127000" progId="Equation.DSMT4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460" y="1523"/>
                          <a:ext cx="298" cy="3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77" y="673"/>
            <a:ext cx="324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10" imgW="101600" imgH="127000" progId="Equation.DSMT4">
                    <p:embed/>
                  </p:oleObj>
                </mc:Choice>
                <mc:Fallback>
                  <p:oleObj name="" r:id="rId10" imgW="101600" imgH="127000" progId="Equation.DSMT4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277" y="673"/>
                          <a:ext cx="324" cy="4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组合 48"/>
          <p:cNvGrpSpPr/>
          <p:nvPr/>
        </p:nvGrpSpPr>
        <p:grpSpPr>
          <a:xfrm>
            <a:off x="1859915" y="1666240"/>
            <a:ext cx="8886190" cy="645160"/>
            <a:chOff x="3169" y="2648"/>
            <a:chExt cx="13994" cy="1016"/>
          </a:xfrm>
        </p:grpSpPr>
        <p:sp>
          <p:nvSpPr>
            <p:cNvPr id="26" name="文本框 25"/>
            <p:cNvSpPr txBox="1"/>
            <p:nvPr/>
          </p:nvSpPr>
          <p:spPr>
            <a:xfrm>
              <a:off x="3169" y="2648"/>
              <a:ext cx="139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b="1">
                  <a:sym typeface="+mn-ea"/>
                </a:rPr>
                <a:t>MinPts</a:t>
              </a:r>
              <a:endParaRPr lang="zh-CN" altLang="en-US" b="1"/>
            </a:p>
            <a:p>
              <a:r>
                <a:rPr lang="zh-CN" altLang="en-US">
                  <a:sym typeface="+mn-ea"/>
                </a:rPr>
                <a:t>对于每一个</a:t>
              </a:r>
              <a:r>
                <a:rPr lang="en-US" altLang="zh-CN">
                  <a:sym typeface="+mn-ea"/>
                </a:rPr>
                <a:t>   </a:t>
              </a:r>
              <a:r>
                <a:rPr lang="zh-CN" altLang="en-US">
                  <a:sym typeface="+mn-ea"/>
                </a:rPr>
                <a:t>-邻域内点的数量至少为MinPts个。若满足这个条件，则该点为核心点。</a:t>
              </a:r>
              <a:endParaRPr lang="zh-CN" altLang="en-US"/>
            </a:p>
          </p:txBody>
        </p:sp>
        <p:graphicFrame>
          <p:nvGraphicFramePr>
            <p:cNvPr id="29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087" y="3174"/>
            <a:ext cx="296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" name="" r:id="rId11" imgW="101600" imgH="127000" progId="Equation.DSMT4">
                    <p:embed/>
                  </p:oleObj>
                </mc:Choice>
                <mc:Fallback>
                  <p:oleObj name="" r:id="rId11" imgW="101600" imgH="127000" progId="Equation.DSMT4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087" y="3174"/>
                          <a:ext cx="296" cy="4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3275" y="2440940"/>
            <a:ext cx="8172450" cy="416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46455" y="260350"/>
            <a:ext cx="191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数据点的类别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314450" y="728345"/>
            <a:ext cx="7224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核心点：其领域内的样本点的数量不少于MinPts。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14450" y="1186180"/>
            <a:ext cx="8077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边界点：处于核心点的领域内，但其本身的领域内样本点的个数少于MinPts。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4450" y="1663065"/>
            <a:ext cx="8224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噪声点：其领域内样本点的个数少于MinPts，且不处于核心点的领域内。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2355850"/>
            <a:ext cx="74676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1205" y="3429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点与点之间的三种关系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254760" y="948055"/>
            <a:ext cx="102082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1.直接密度可达：若点p处于点q的𝜖-领域中，且q为核心点，则称点p可由点q直接密度可达（密度直达）。注意反之不一定成立，若点p为边界点，则点q不能由点p直接密度可达。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97750" y="1870075"/>
            <a:ext cx="3840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核心点到其领域内其他点的关系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760" y="2661285"/>
            <a:ext cx="1000125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255395" y="877570"/>
            <a:ext cx="1000252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密度可达：对于点𝑝和点𝑞,如果存在样本序列𝑝1, 𝑝2, ⋯ , 𝑝𝑇,满足𝑝1 = 𝑝, 𝑝𝑇 = 𝑞, 且𝑝𝑡−1由𝑝𝑡密度直达，则称𝑝由𝑞密度可达，即密度可达满足传递性。此时序列中的传递样本𝑝2, ⋯ , 𝑝𝑇−1均为核心对象，因为只有核心对象才能使其他样本密度直达。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1205" y="3429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点与点之间的三种关系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1296035" y="2340610"/>
            <a:ext cx="7206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注意密度可达也不满足对称性，这个可以由密度直达的不对称性得出。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740" y="3188335"/>
            <a:ext cx="91821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56360" y="1033780"/>
            <a:ext cx="99961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3.密度相连：对于p和q,如果存在核心对象样本点o，使点p和点q均由点o密度可达，则称p和q密度相连。注意密度相连关系是满足对称性的。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1205" y="3429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点与点之间的三种关系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2555" y="2910205"/>
            <a:ext cx="686752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751205" y="3429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点与点之间的三种关系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770255"/>
            <a:ext cx="9258300" cy="5486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WPS 演示</Application>
  <PresentationFormat>宽屏</PresentationFormat>
  <Paragraphs>99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Impact</vt:lpstr>
      <vt:lpstr>微软雅黑 Light</vt:lpstr>
      <vt:lpstr>Cambria Math</vt:lpstr>
      <vt:lpstr>Arial Unicode MS</vt:lpstr>
      <vt:lpstr>Calibri</vt:lpstr>
      <vt:lpstr>BatangChe</vt:lpstr>
      <vt:lpstr>Segoe Print</vt:lpstr>
      <vt:lpstr>自定义设计方案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silly</cp:lastModifiedBy>
  <cp:revision>340</cp:revision>
  <dcterms:created xsi:type="dcterms:W3CDTF">2017-05-21T14:25:00Z</dcterms:created>
  <dcterms:modified xsi:type="dcterms:W3CDTF">2021-04-14T08:34:13Z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9AF28E74B35E4753829047878783C61B</vt:lpwstr>
  </property>
</Properties>
</file>